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  <Override PartName="/ppt/notesSlides/notesSlide2.xml" ContentType="application/vnd.openxmlformats-officedocument.presentationml.notesSlide+xml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49.5 Amphibian Metamorphosis Is a Continuous Process.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49.9 Epinephrine Prepares the Body for Action.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1" y="9429891"/>
            <a:ext cx="978521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650240">
              <a:spcBef>
                <a:spcPts val="700"/>
              </a:spcBef>
              <a:defRPr sz="1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     © 2014 Pearson Education, Inc.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38382" y="9460089"/>
            <a:ext cx="4118187" cy="3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2014 Pearson Education, Inc.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FISH270</a:t>
            </a:r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Hormones Direct Growth and Development</a:t>
            </a:r>
          </a:p>
        </p:txBody>
      </p:sp>
      <p:sp>
        <p:nvSpPr>
          <p:cNvPr id="179" name="Shape 179"/>
          <p:cNvSpPr/>
          <p:nvPr>
            <p:ph type="body" idx="4294967295"/>
          </p:nvPr>
        </p:nvSpPr>
        <p:spPr>
          <a:xfrm>
            <a:off x="205457" y="1819769"/>
            <a:ext cx="12480997" cy="7319716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Metamorphosis in insects and amphibians is one example of how hormones regulate growth and development</a:t>
            </a:r>
          </a:p>
          <a:p>
            <a:pPr lvl="1" marL="813776" indent="-36927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Metamorphosis</a:t>
            </a:r>
            <a:r>
              <a:rPr b="0"/>
              <a:t> is the process in which an insect or amphibian will change from a larvae to adult</a:t>
            </a:r>
          </a:p>
          <a:p>
            <a:pPr lvl="1" marL="813776" indent="-36927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thyroid hormone triiodothyronine (T</a:t>
            </a:r>
            <a:r>
              <a:rPr baseline="-19722"/>
              <a:t>3</a:t>
            </a:r>
            <a:r>
              <a:t>) is responsible for most of the changes observed in this metamorphosis</a:t>
            </a:r>
            <a:r>
              <a:rPr sz="3000"/>
              <a:t> </a:t>
            </a:r>
            <a:endParaRPr sz="3000"/>
          </a:p>
          <a:p>
            <a:pPr lvl="2" marL="1302808" indent="-413808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</a:t>
            </a:r>
            <a:r>
              <a:rPr baseline="-19411"/>
              <a:t>3</a:t>
            </a:r>
            <a:r>
              <a:t> is produced in response to signals from the brain</a:t>
            </a:r>
          </a:p>
        </p:txBody>
      </p:sp>
      <p:sp>
        <p:nvSpPr>
          <p:cNvPr id="180" name="Shape 180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/>
          <a:p>
            <a: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</a:t>
            </a:r>
            <a:r>
              <a:rPr baseline="-19818"/>
              <a:t>3</a:t>
            </a:r>
            <a:r>
              <a:t>’s Role in Amphibian Metamorphosis</a:t>
            </a:r>
          </a:p>
        </p:txBody>
      </p:sp>
      <p:sp>
        <p:nvSpPr>
          <p:cNvPr id="183" name="Shape 183"/>
          <p:cNvSpPr/>
          <p:nvPr>
            <p:ph type="body" idx="4294967295"/>
          </p:nvPr>
        </p:nvSpPr>
        <p:spPr>
          <a:xfrm>
            <a:off x="205457" y="1819768"/>
            <a:ext cx="12480997" cy="754097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juvenile amphibians, cells respond to increased levels of T</a:t>
            </a:r>
            <a:r>
              <a:rPr baseline="-20000"/>
              <a:t>3</a:t>
            </a:r>
            <a:r>
              <a:t> in one of three ways:</a:t>
            </a:r>
          </a:p>
          <a:p>
            <a:pPr lvl="1" marL="954453" indent="-50995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growing and forming new structures, such as legs</a:t>
            </a:r>
          </a:p>
          <a:p>
            <a:pPr lvl="1" marL="954453" indent="-50995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They may die, as in cells that form the tadpole’s tail</a:t>
            </a:r>
          </a:p>
          <a:p>
            <a:pPr lvl="1" marL="954453" indent="-50995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They may change structure and function</a:t>
            </a:r>
          </a:p>
          <a:p>
            <a:pPr lvl="2" marL="1302808" indent="-413808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For example, changes in existing cells cause a tadpole’s long intestine, specialized for digesting plant material, to change into an adult’s short intestine, specialized for digesting insects and other prey</a:t>
            </a:r>
          </a:p>
        </p:txBody>
      </p:sp>
      <p:sp>
        <p:nvSpPr>
          <p:cNvPr id="184" name="Shape 184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49_05_frog_metamorphosi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655"/>
          <a:stretch>
            <a:fillRect/>
          </a:stretch>
        </p:blipFill>
        <p:spPr>
          <a:xfrm>
            <a:off x="422204" y="2135857"/>
            <a:ext cx="12158135" cy="5224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title" idx="4294967295"/>
          </p:nvPr>
        </p:nvSpPr>
        <p:spPr>
          <a:xfrm>
            <a:off x="27093" y="-1"/>
            <a:ext cx="4404925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49.5</a:t>
            </a:r>
          </a:p>
        </p:txBody>
      </p:sp>
      <p:sp>
        <p:nvSpPr>
          <p:cNvPr id="188" name="Shape 188"/>
          <p:cNvSpPr/>
          <p:nvPr/>
        </p:nvSpPr>
        <p:spPr>
          <a:xfrm>
            <a:off x="4154311" y="3025422"/>
            <a:ext cx="249800" cy="32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</a:t>
            </a:r>
            <a:r>
              <a:rPr baseline="-20250"/>
              <a:t>3</a:t>
            </a:r>
          </a:p>
        </p:txBody>
      </p:sp>
      <p:sp>
        <p:nvSpPr>
          <p:cNvPr id="189" name="Shape 189"/>
          <p:cNvSpPr/>
          <p:nvPr/>
        </p:nvSpPr>
        <p:spPr>
          <a:xfrm>
            <a:off x="8419253" y="3025422"/>
            <a:ext cx="249801" cy="32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</a:t>
            </a:r>
            <a:r>
              <a:rPr baseline="-20250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39" name="Shape 139"/>
          <p:cNvSpPr/>
          <p:nvPr>
            <p:ph type="body" idx="4294967295"/>
          </p:nvPr>
        </p:nvSpPr>
        <p:spPr>
          <a:xfrm>
            <a:off x="205457" y="1819768"/>
            <a:ext cx="12480997" cy="699911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43" name="Shape 143"/>
          <p:cNvSpPr/>
          <p:nvPr>
            <p:ph type="body" idx="4294967295"/>
          </p:nvPr>
        </p:nvSpPr>
        <p:spPr>
          <a:xfrm>
            <a:off x="205457" y="1819768"/>
            <a:ext cx="12480997" cy="699911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 single hormone can exert a variety of effects</a:t>
            </a:r>
          </a:p>
          <a:p>
            <a:pPr lvl="1" marL="853830" indent="-42203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Example: T</a:t>
            </a:r>
            <a:r>
              <a:rPr baseline="-19722"/>
              <a:t>3</a:t>
            </a:r>
            <a:r>
              <a:t> and T</a:t>
            </a:r>
            <a:r>
              <a:rPr baseline="-19722"/>
              <a:t>4</a:t>
            </a:r>
            <a:r>
              <a:t> stimulate metabolism, promote growth, and increase heart rate 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Several different hormones may affect the same aspect of physiology</a:t>
            </a:r>
          </a:p>
          <a:p>
            <a:pPr lvl="1" marL="853830" indent="-422030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Example: Insulin, glucagon, and epinephrine all influence glucose levels in the blood</a:t>
            </a:r>
          </a:p>
        </p:txBody>
      </p:sp>
      <p:sp>
        <p:nvSpPr>
          <p:cNvPr id="144" name="Shape 144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Hormone Disruptors</a:t>
            </a:r>
          </a:p>
        </p:txBody>
      </p:sp>
      <p:sp>
        <p:nvSpPr>
          <p:cNvPr id="262" name="Shape 262"/>
          <p:cNvSpPr/>
          <p:nvPr>
            <p:ph type="body" idx="4294967295"/>
          </p:nvPr>
        </p:nvSpPr>
        <p:spPr>
          <a:xfrm>
            <a:off x="205457" y="1819768"/>
            <a:ext cx="12480997" cy="760871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Chemicals that disrupt the action of hormones are termed </a:t>
            </a:r>
            <a:r>
              <a:rPr b="1"/>
              <a:t>endocrine</a:t>
            </a:r>
            <a:r>
              <a:t> </a:t>
            </a:r>
            <a:r>
              <a:rPr b="1"/>
              <a:t>disruptors 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Many of the disruptors are </a:t>
            </a:r>
            <a:r>
              <a:rPr b="1"/>
              <a:t>xenoestrogens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These chemicals bind to estrogen receptors and cause the estrogen-like effects</a:t>
            </a:r>
            <a:r>
              <a:rPr sz="3000"/>
              <a:t> </a:t>
            </a:r>
            <a:endParaRPr sz="3000"/>
          </a:p>
          <a:p>
            <a:pPr lvl="2" marL="1302808" indent="-413808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This affects the physiology or behavior of the animal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Other examples of endocrine disruptors: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herbicide atrazine can cause reproductive abnormalities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Bisphenol (BPA) can cause abnormal development of the brain and reproductive tissue</a:t>
            </a:r>
          </a:p>
        </p:txBody>
      </p:sp>
      <p:sp>
        <p:nvSpPr>
          <p:cNvPr id="263" name="Shape 263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28384" indent="-628384" algn="l" defTabSz="1274470">
              <a:lnSpc>
                <a:spcPct val="90000"/>
              </a:lnSpc>
              <a:defRPr b="1" sz="4312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Do Hormones Coordinate Responses to Stressors?</a:t>
            </a:r>
          </a:p>
        </p:txBody>
      </p:sp>
      <p:sp>
        <p:nvSpPr>
          <p:cNvPr id="267" name="Shape 267"/>
          <p:cNvSpPr/>
          <p:nvPr>
            <p:ph type="body" idx="4294967295"/>
          </p:nvPr>
        </p:nvSpPr>
        <p:spPr>
          <a:xfrm>
            <a:off x="205457" y="2183271"/>
            <a:ext cx="12480997" cy="6962988"/>
          </a:xfrm>
          <a:prstGeom prst="rect">
            <a:avLst/>
          </a:prstGeom>
        </p:spPr>
        <p:txBody>
          <a:bodyPr lIns="0" tIns="0" rIns="0" bIns="0" anchor="t"/>
          <a:lstStyle>
            <a:lvl1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following slides provide several examples focused on the homeostatic action of hormones. </a:t>
            </a:r>
          </a:p>
        </p:txBody>
      </p:sp>
      <p:sp>
        <p:nvSpPr>
          <p:cNvPr id="268" name="Shape 268"/>
          <p:cNvSpPr/>
          <p:nvPr/>
        </p:nvSpPr>
        <p:spPr>
          <a:xfrm>
            <a:off x="216746" y="1806222"/>
            <a:ext cx="12553245" cy="6774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Short-Term and Long-Term Responses to Stress</a:t>
            </a:r>
          </a:p>
        </p:txBody>
      </p:sp>
      <p:sp>
        <p:nvSpPr>
          <p:cNvPr id="271" name="Shape 271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a dangerous situation, hormones regulate both the short-term and long-term responses 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short-term reaction—the </a:t>
            </a:r>
            <a:r>
              <a:rPr b="1"/>
              <a:t>fight-or-flight response</a:t>
            </a:r>
            <a:r>
              <a:t>—is triggered by the sympathetic nervous system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sympathetic nerves stimulate the adrenal gland </a:t>
            </a:r>
            <a:br/>
            <a:r>
              <a:t>to release </a:t>
            </a:r>
            <a:r>
              <a:rPr b="1"/>
              <a:t>epinephrine</a:t>
            </a:r>
            <a:r>
              <a:t>, also known as </a:t>
            </a:r>
            <a:r>
              <a:rPr b="1"/>
              <a:t>adrenaline</a:t>
            </a:r>
          </a:p>
        </p:txBody>
      </p:sp>
      <p:sp>
        <p:nvSpPr>
          <p:cNvPr id="272" name="Shape 272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Short-Term and Long-Term Responses to Stress</a:t>
            </a:r>
          </a:p>
        </p:txBody>
      </p:sp>
      <p:sp>
        <p:nvSpPr>
          <p:cNvPr id="275" name="Shape 275"/>
          <p:cNvSpPr/>
          <p:nvPr>
            <p:ph type="body" idx="4294967295"/>
          </p:nvPr>
        </p:nvSpPr>
        <p:spPr>
          <a:xfrm>
            <a:off x="205457" y="1819768"/>
            <a:ext cx="12553246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Early studies of long-term stress in humans suggested a role for the hormone </a:t>
            </a:r>
            <a:r>
              <a:rPr b="1"/>
              <a:t>cortisol</a:t>
            </a:r>
            <a:r>
              <a:t>,</a:t>
            </a:r>
            <a:r>
              <a:rPr b="1"/>
              <a:t> </a:t>
            </a:r>
            <a:r>
              <a:t>which </a:t>
            </a:r>
            <a:br/>
            <a:r>
              <a:t>is produced in the adrenal gland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primary role of cortisol during prolonged stress is to ensure the continued availability of glucose for use by the brain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is referred to as a </a:t>
            </a:r>
            <a:r>
              <a:rPr b="1"/>
              <a:t>glucocorticoid</a:t>
            </a:r>
            <a:r>
              <a:t> because of its importance in regulating blood glucose</a:t>
            </a:r>
          </a:p>
        </p:txBody>
      </p:sp>
      <p:sp>
        <p:nvSpPr>
          <p:cNvPr id="276" name="Shape 276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Hormones Do?</a:t>
            </a:r>
          </a:p>
        </p:txBody>
      </p:sp>
      <p:sp>
        <p:nvSpPr>
          <p:cNvPr id="147" name="Shape 147"/>
          <p:cNvSpPr/>
          <p:nvPr>
            <p:ph type="body" idx="4294967295"/>
          </p:nvPr>
        </p:nvSpPr>
        <p:spPr>
          <a:xfrm>
            <a:off x="205457" y="1819768"/>
            <a:ext cx="12480997" cy="6999113"/>
          </a:xfrm>
          <a:prstGeom prst="rect">
            <a:avLst/>
          </a:prstGeom>
        </p:spPr>
        <p:txBody>
          <a:bodyPr lIns="0" tIns="0" rIns="0" bIns="0" anchor="t"/>
          <a:lstStyle/>
          <a:p>
            <a:pPr marL="383494" indent="-383494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Hormones coordinate the activities of cells in three areas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Development growth and reproduction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Response to environmental challenges</a:t>
            </a:r>
          </a:p>
          <a:p>
            <a:pPr lvl="1" marL="1012092" indent="-580292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Maintenance of homeostasis</a:t>
            </a:r>
          </a:p>
        </p:txBody>
      </p:sp>
      <p:sp>
        <p:nvSpPr>
          <p:cNvPr id="148" name="Shape 148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577850"/>
            <a:ext cx="9220200" cy="744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49_09_epinephrine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23"/>
          <a:stretch>
            <a:fillRect/>
          </a:stretch>
        </p:blipFill>
        <p:spPr>
          <a:xfrm>
            <a:off x="3384408" y="194168"/>
            <a:ext cx="6233726" cy="9110135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>
            <p:ph type="title" idx="4294967295"/>
          </p:nvPr>
        </p:nvSpPr>
        <p:spPr>
          <a:xfrm>
            <a:off x="27093" y="-1"/>
            <a:ext cx="7010401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49.9</a:t>
            </a:r>
          </a:p>
        </p:txBody>
      </p:sp>
      <p:sp>
        <p:nvSpPr>
          <p:cNvPr id="324" name="Shape 324"/>
          <p:cNvSpPr/>
          <p:nvPr/>
        </p:nvSpPr>
        <p:spPr>
          <a:xfrm>
            <a:off x="5007750" y="1603022"/>
            <a:ext cx="62027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Control </a:t>
            </a:r>
          </a:p>
        </p:txBody>
      </p:sp>
      <p:sp>
        <p:nvSpPr>
          <p:cNvPr id="325" name="Shape 325"/>
          <p:cNvSpPr/>
          <p:nvPr/>
        </p:nvSpPr>
        <p:spPr>
          <a:xfrm>
            <a:off x="4951306" y="575733"/>
            <a:ext cx="3806132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does epinephrine affect the body?</a:t>
            </a:r>
          </a:p>
        </p:txBody>
      </p:sp>
      <p:sp>
        <p:nvSpPr>
          <p:cNvPr id="326" name="Shape 326"/>
          <p:cNvSpPr/>
          <p:nvPr/>
        </p:nvSpPr>
        <p:spPr>
          <a:xfrm>
            <a:off x="4687146" y="977617"/>
            <a:ext cx="453037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Epinephrine causes changes involved it the fight-or-flight response.</a:t>
            </a:r>
          </a:p>
        </p:txBody>
      </p:sp>
      <p:grpSp>
        <p:nvGrpSpPr>
          <p:cNvPr id="329" name="Group 329"/>
          <p:cNvGrpSpPr/>
          <p:nvPr/>
        </p:nvGrpSpPr>
        <p:grpSpPr>
          <a:xfrm>
            <a:off x="3540195" y="3838222"/>
            <a:ext cx="5777591" cy="326195"/>
            <a:chOff x="0" y="0"/>
            <a:chExt cx="5777590" cy="326194"/>
          </a:xfrm>
        </p:grpSpPr>
        <p:sp>
          <p:nvSpPr>
            <p:cNvPr id="327" name="Shape 327"/>
            <p:cNvSpPr/>
            <p:nvPr/>
          </p:nvSpPr>
          <p:spPr>
            <a:xfrm>
              <a:off x="0" y="178364"/>
              <a:ext cx="5236921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pulse rate, blood pressure, and brain oxygen consumption relative to controls.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099537" y="0"/>
              <a:ext cx="4678054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Epinephrine increases fatty-acid and glucose concentrations in blood,</a:t>
              </a:r>
            </a:p>
          </p:txBody>
        </p:sp>
      </p:grpSp>
      <p:sp>
        <p:nvSpPr>
          <p:cNvPr id="330" name="Shape 330"/>
          <p:cNvSpPr/>
          <p:nvPr/>
        </p:nvSpPr>
        <p:spPr>
          <a:xfrm rot="16200000">
            <a:off x="5981579" y="5680851"/>
            <a:ext cx="20909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Percent change in glucose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concentration in blood</a:t>
            </a:r>
          </a:p>
        </p:txBody>
      </p:sp>
      <p:sp>
        <p:nvSpPr>
          <p:cNvPr id="331" name="Shape 331"/>
          <p:cNvSpPr/>
          <p:nvPr/>
        </p:nvSpPr>
        <p:spPr>
          <a:xfrm>
            <a:off x="7046524" y="1632373"/>
            <a:ext cx="12080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1.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Inject human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volunteers with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saline solution or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epinephrine.</a:t>
            </a:r>
          </a:p>
        </p:txBody>
      </p:sp>
      <p:sp>
        <p:nvSpPr>
          <p:cNvPr id="332" name="Shape 332"/>
          <p:cNvSpPr/>
          <p:nvPr/>
        </p:nvSpPr>
        <p:spPr>
          <a:xfrm>
            <a:off x="5165795" y="1230488"/>
            <a:ext cx="382348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Epinephrine is not involved it the fight-or-flight response.</a:t>
            </a:r>
          </a:p>
        </p:txBody>
      </p:sp>
      <p:sp>
        <p:nvSpPr>
          <p:cNvPr id="333" name="Shape 333"/>
          <p:cNvSpPr/>
          <p:nvPr/>
        </p:nvSpPr>
        <p:spPr>
          <a:xfrm>
            <a:off x="5696373" y="1616568"/>
            <a:ext cx="96747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Epinephrine </a:t>
            </a:r>
          </a:p>
        </p:txBody>
      </p:sp>
      <p:sp>
        <p:nvSpPr>
          <p:cNvPr id="334" name="Shape 334"/>
          <p:cNvSpPr/>
          <p:nvPr/>
        </p:nvSpPr>
        <p:spPr>
          <a:xfrm>
            <a:off x="7055555" y="2571608"/>
            <a:ext cx="16893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2.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Document changes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in fatty-acid and glucose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concentrations in blood,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pulse rate, blood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pressure, and oxygen</a:t>
            </a:r>
          </a:p>
          <a:p>
            <a:pPr marL="650240" indent="-650240" algn="l" defTabSz="1300480">
              <a:defRPr b="1" sz="1100">
                <a:latin typeface="Arial"/>
                <a:ea typeface="Arial"/>
                <a:cs typeface="Arial"/>
                <a:sym typeface="Arial"/>
              </a:defRPr>
            </a:pPr>
            <a:r>
              <a:t>consumption in brain.</a:t>
            </a:r>
          </a:p>
        </p:txBody>
      </p:sp>
      <p:sp>
        <p:nvSpPr>
          <p:cNvPr id="335" name="Shape 335"/>
          <p:cNvSpPr/>
          <p:nvPr/>
        </p:nvSpPr>
        <p:spPr>
          <a:xfrm>
            <a:off x="4651022" y="3129279"/>
            <a:ext cx="555880" cy="30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Saline</a:t>
            </a:r>
          </a:p>
          <a:p>
            <a:pPr algn="l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</a:t>
            </a:r>
          </a:p>
        </p:txBody>
      </p:sp>
      <p:grpSp>
        <p:nvGrpSpPr>
          <p:cNvPr id="338" name="Group 338"/>
          <p:cNvGrpSpPr/>
          <p:nvPr/>
        </p:nvGrpSpPr>
        <p:grpSpPr>
          <a:xfrm>
            <a:off x="3546968" y="4267200"/>
            <a:ext cx="5548292" cy="328452"/>
            <a:chOff x="0" y="0"/>
            <a:chExt cx="5548291" cy="328451"/>
          </a:xfrm>
        </p:grpSpPr>
        <p:sp>
          <p:nvSpPr>
            <p:cNvPr id="336" name="Shape 336"/>
            <p:cNvSpPr/>
            <p:nvPr/>
          </p:nvSpPr>
          <p:spPr>
            <a:xfrm>
              <a:off x="0" y="180622"/>
              <a:ext cx="2644354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individuals based on molecule injected.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2935111" y="0"/>
              <a:ext cx="2613181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No differences in physiological state of</a:t>
              </a:r>
            </a:p>
          </p:txBody>
        </p:sp>
      </p:grpSp>
      <p:sp>
        <p:nvSpPr>
          <p:cNvPr id="339" name="Shape 339"/>
          <p:cNvSpPr/>
          <p:nvPr/>
        </p:nvSpPr>
        <p:spPr>
          <a:xfrm>
            <a:off x="5494206" y="7606453"/>
            <a:ext cx="827572" cy="33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Pulse rate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(beats/min)</a:t>
            </a:r>
          </a:p>
        </p:txBody>
      </p:sp>
      <p:sp>
        <p:nvSpPr>
          <p:cNvPr id="340" name="Shape 340"/>
          <p:cNvSpPr/>
          <p:nvPr/>
        </p:nvSpPr>
        <p:spPr>
          <a:xfrm rot="16200000">
            <a:off x="3879439" y="5612694"/>
            <a:ext cx="161795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Change in free fatty-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acid concentration</a:t>
            </a:r>
          </a:p>
          <a:p>
            <a:pPr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in blood (mEq/L)</a:t>
            </a:r>
          </a:p>
        </p:txBody>
      </p:sp>
      <p:sp>
        <p:nvSpPr>
          <p:cNvPr id="341" name="Shape 341"/>
          <p:cNvSpPr/>
          <p:nvPr/>
        </p:nvSpPr>
        <p:spPr>
          <a:xfrm>
            <a:off x="5121573" y="7990275"/>
            <a:ext cx="1204721" cy="33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Blood pressure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(average, mm Hg)</a:t>
            </a:r>
          </a:p>
        </p:txBody>
      </p:sp>
      <p:sp>
        <p:nvSpPr>
          <p:cNvPr id="342" name="Shape 342"/>
          <p:cNvSpPr/>
          <p:nvPr/>
        </p:nvSpPr>
        <p:spPr>
          <a:xfrm>
            <a:off x="4415722" y="8371840"/>
            <a:ext cx="1885736" cy="37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r" defTabSz="1300480"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O</a:t>
            </a:r>
            <a:r>
              <a:rPr baseline="-19818"/>
              <a:t>2</a:t>
            </a:r>
            <a:r>
              <a:t> consumption in brain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algn="r" defTabSz="1300480">
              <a:defRPr b="1"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(cc O</a:t>
            </a:r>
            <a:r>
              <a:rPr baseline="-19818"/>
              <a:t>2</a:t>
            </a:r>
            <a:r>
              <a:t>/100 g/min)</a:t>
            </a:r>
          </a:p>
        </p:txBody>
      </p:sp>
      <p:grpSp>
        <p:nvGrpSpPr>
          <p:cNvPr id="345" name="Group 345"/>
          <p:cNvGrpSpPr/>
          <p:nvPr/>
        </p:nvGrpSpPr>
        <p:grpSpPr>
          <a:xfrm>
            <a:off x="3544711" y="8868550"/>
            <a:ext cx="5195078" cy="323938"/>
            <a:chOff x="0" y="0"/>
            <a:chExt cx="5195077" cy="323936"/>
          </a:xfrm>
        </p:grpSpPr>
        <p:sp>
          <p:nvSpPr>
            <p:cNvPr id="343" name="Shape 343"/>
            <p:cNvSpPr/>
            <p:nvPr/>
          </p:nvSpPr>
          <p:spPr>
            <a:xfrm>
              <a:off x="0" y="176106"/>
              <a:ext cx="1588077" cy="147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fight-or-flight response.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1176302" y="0"/>
              <a:ext cx="4018776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1300480">
                <a:defRPr b="1"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Epinephrine causes an array of changes associated with the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Cortisol Controls Blood Sugar in Humans</a:t>
            </a:r>
          </a:p>
        </p:txBody>
      </p:sp>
      <p:sp>
        <p:nvSpPr>
          <p:cNvPr id="350" name="Shape 350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Cortisol manages three processes for the maintenance of glucose production: </a:t>
            </a:r>
          </a:p>
          <a:p>
            <a:pPr lvl="1" marL="9896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induces the liver to produce enzymes that generate glucose from amino acids</a:t>
            </a:r>
          </a:p>
          <a:p>
            <a:pPr lvl="1" marL="9896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Cortisol changes adipose tissue and resting muscles resistant to insulin so they will not take in glucose</a:t>
            </a:r>
          </a:p>
          <a:p>
            <a:pPr lvl="1" marL="9896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promotes the release of fatty acids for use by the heart and muscles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Cortisol Controls Blood Sugar in Humans</a:t>
            </a:r>
          </a:p>
        </p:txBody>
      </p:sp>
      <p:sp>
        <p:nvSpPr>
          <p:cNvPr id="354" name="Shape 354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humans, this hormone ensures a constant supply of glucose to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overall effect is that requirements of the brain </a:t>
            </a:r>
            <a:br/>
            <a:r>
              <a:t>are met while other tissues and organs become expendable</a:t>
            </a:r>
          </a:p>
        </p:txBody>
      </p:sp>
      <p:sp>
        <p:nvSpPr>
          <p:cNvPr id="355" name="Shape 355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Are Hormones Involved in Homeostasis?</a:t>
            </a:r>
          </a:p>
        </p:txBody>
      </p:sp>
      <p:sp>
        <p:nvSpPr>
          <p:cNvPr id="358" name="Shape 358"/>
          <p:cNvSpPr/>
          <p:nvPr>
            <p:ph type="body" idx="4294967295"/>
          </p:nvPr>
        </p:nvSpPr>
        <p:spPr>
          <a:xfrm>
            <a:off x="205457" y="1819768"/>
            <a:ext cx="12480997" cy="7378420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homeostatic systems, messages often travel from integrators to effectors in the form of hormones. Homeostasis involves the following:</a:t>
            </a:r>
          </a:p>
          <a:p>
            <a:pPr lvl="1" marL="972038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Sensory receptors monitor conditions relative to a set point</a:t>
            </a:r>
          </a:p>
          <a:p>
            <a:pPr lvl="1" marL="972038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 integrator processes information from the sensor</a:t>
            </a:r>
          </a:p>
          <a:p>
            <a:pPr lvl="1" marL="972038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Effector cells return the condition to the set point</a:t>
            </a:r>
          </a:p>
        </p:txBody>
      </p:sp>
      <p:sp>
        <p:nvSpPr>
          <p:cNvPr id="359" name="Shape 359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Are Hormones Involved in Homeostasis?</a:t>
            </a:r>
          </a:p>
        </p:txBody>
      </p:sp>
      <p:sp>
        <p:nvSpPr>
          <p:cNvPr id="362" name="Shape 362"/>
          <p:cNvSpPr/>
          <p:nvPr>
            <p:ph type="body" idx="4294967295"/>
          </p:nvPr>
        </p:nvSpPr>
        <p:spPr>
          <a:xfrm>
            <a:off x="205457" y="1819769"/>
            <a:ext cx="12480997" cy="6962987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Animals keep energy reserves in the form of triglycerides because large quantities of ATP can </a:t>
            </a:r>
            <a:br/>
            <a:r>
              <a:t>be produced from them</a:t>
            </a:r>
          </a:p>
          <a:p>
            <a:pPr lvl="1" marL="848946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triglycerides are found in fat bodies of insects </a:t>
            </a:r>
            <a:br/>
            <a:r>
              <a:t>and adipose tissue of mammals</a:t>
            </a:r>
          </a:p>
          <a:p>
            <a:pPr lvl="1" marL="848946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is one example of a homeostatic system</a:t>
            </a:r>
          </a:p>
        </p:txBody>
      </p:sp>
      <p:sp>
        <p:nvSpPr>
          <p:cNvPr id="363" name="Shape 363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50" y="1066800"/>
            <a:ext cx="534448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383" y="1701800"/>
            <a:ext cx="8851901" cy="676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1123950"/>
            <a:ext cx="10501091" cy="8524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